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package/2006/relationships/metadata/extended-properties" Target="docProps/app0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2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97"/>
    <p:restoredTop sz="94707"/>
  </p:normalViewPr>
  <p:slideViewPr>
    <p:cSldViewPr snapToGrid="0">
      <p:cViewPr varScale="1">
        <p:scale>
          <a:sx n="237" d="100"/>
          <a:sy n="237" d="100"/>
        </p:scale>
        <p:origin x="251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24</a:t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25</a:t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26</a:t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27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A2B3D-961E-3348-D02C-59A9B1662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D99BDC-8E29-7ED1-39A9-0D8EBBF5E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4D7AE-4666-FF55-A226-816C4AA55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7BBCD6-D422-2D14-311A-E6441E423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470410-7C0C-EBC2-14A6-C66DCD8DA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71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96B65-C8F7-D6DC-95E6-29EF38C0B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40DB8B-B8A5-3D75-1F7C-FA84F78A68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3234D7-3A0C-B207-0205-0E7BC63AE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5198E-8BBC-178F-8C2C-51707FBFA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A28FA4-3352-8100-677C-3236156C0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607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CDA1C8-5DC4-109B-0B7F-0BFDE5588D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4A8F8E-E575-D163-C071-70EC282B0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3CFC0-A22D-8E40-F28E-48F8597AD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91C73-33B2-1611-2E1D-6AC6797A4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43250-B8FF-249F-1BD2-8C47FF7A6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906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949359-284B-DBC8-9FA6-8C86673AC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2D8565-4630-2771-DD79-3F035B625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AB9C7A-9EAA-714D-717F-857F5E695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353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F5A01-7F3D-5516-6CFE-30E580680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EAC26-C460-4F69-909E-3679F5FAD5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E6370A-985A-AAF9-DD4E-32D8CA66A5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3F642E-F5E1-04D4-98F5-C6C0049E9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A14DCF-CF65-CE4C-D5FE-F6A4B38C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30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3D749-A647-B8DD-89C1-78CD56069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66AF0-9D5E-1DB8-59A0-A468EADEF4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A9FDF1-481C-DABE-BAC6-E47ADE3B9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DABEE-5690-22CB-3AFE-3A7103038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167ECA-E4BC-C20F-3486-429B83C15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3E7EDF-F2FD-0BA2-AF82-C7F513D75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999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34322-04D5-79D8-1244-07BE01DA3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5B968-945A-DAE4-63DF-BAEED6C0DA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B06463-6AEC-741B-A9B3-724ED04FBB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6C9976-F27C-4E2E-3E5F-B43ABDFB6A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6FE52D-AFFE-C3DE-9B9B-FE77AC9CEC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F448F6-D93C-C19C-B911-7BA9C2253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20A52C-9D2A-60CA-616D-EC18F8511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78D906-6C8E-D1A7-3EB7-957B4ECF8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28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E113F-1609-51D0-13E4-9E3FE00C2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39A955-5E11-39C3-689F-4EA61F1E9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848571-8943-8A55-9210-87A69963D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84298E-9BFB-2022-E18B-D575906B63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034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A5C0CD-ACC3-1711-A50C-BCAC2ED12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D706FC-F993-54B4-529A-CCC1F3C74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9F4AAF-D2DD-DF38-574E-1BA0278B7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994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E9BA3-CF47-A7B0-6A55-9F4B54ECE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447542-0EBE-1B7C-B853-8A38D9C35F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4CF41-C107-4671-E25B-AE495255BF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8C1E82-CE3F-75B1-D79C-39620A316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631A58-4242-A914-6938-369D3E113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17B194-E0CE-C9FC-E488-9EC48892D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05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C6F68-D981-D5AD-FA94-03C57457E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E039F2-926F-E931-7447-E4F95549A3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71F59C-EBC0-2316-3913-23F38C2DC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545ABD-E260-7F86-560C-5DD8CA5D6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E5B66A-F4F0-F63F-DFB6-DA7AE87E4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ADAE4C-C0CD-59CF-91EE-6B8D04DE2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33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7EDA09-4280-6ABB-5731-A63713E06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1C4301-C108-EED1-C4DE-2B707A8057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16350"/>
            <a:ext cx="10515600" cy="5040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3223EF-3B7F-BEB5-F5FF-778B3EFBC4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5EF31F-957A-B04D-9580-84209CC1456D}" type="datetimeFigureOut">
              <a:rPr lang="en-US" smtClean="0"/>
              <a:t>10/17/25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F2664E-7466-E78C-3E0B-3DD43AFCA7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544FE-C022-FC2F-A429-0BA532EE39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C2B311-C7F5-4849-AB4E-7977E73CD62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55A33A-8724-6665-FEAE-C856A5B0A03E}"/>
              </a:ext>
            </a:extLst>
          </p:cNvPr>
          <p:cNvSpPr txBox="1"/>
          <p:nvPr userDrawn="1"/>
        </p:nvSpPr>
        <p:spPr>
          <a:xfrm>
            <a:off x="5237480" y="6444476"/>
            <a:ext cx="61163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b="0" i="0" dirty="0">
                <a:solidFill>
                  <a:schemeClr val="bg1">
                    <a:lumMod val="50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For UP MSHI Use Only – Not for Public Circulation</a:t>
            </a:r>
          </a:p>
        </p:txBody>
      </p:sp>
    </p:spTree>
    <p:extLst>
      <p:ext uri="{BB962C8B-B14F-4D97-AF65-F5344CB8AC3E}">
        <p14:creationId xmlns:p14="http://schemas.microsoft.com/office/powerpoint/2010/main" val="1009770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>
              <a:lumMod val="90000"/>
              <a:lumOff val="10000"/>
            </a:schemeClr>
          </a:solidFill>
          <a:latin typeface="Roboto Black" panose="02000000000000000000" pitchFamily="2" charset="0"/>
          <a:ea typeface="Roboto Black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 typeface="Arial" panose="020B0604020202020204" pitchFamily="34" charset="0"/>
        <a:buChar char="•"/>
        <a:defRPr sz="2800" b="1" i="0" kern="1200">
          <a:solidFill>
            <a:schemeClr val="tx2">
              <a:lumMod val="90000"/>
              <a:lumOff val="10000"/>
            </a:schemeClr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2">
              <a:lumMod val="50000"/>
              <a:lumOff val="50000"/>
            </a:schemeClr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2">
              <a:lumMod val="50000"/>
            </a:schemeClr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2">
              <a:lumMod val="50000"/>
            </a:schemeClr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2">
              <a:lumMod val="50000"/>
            </a:schemeClr>
          </a:solidFill>
          <a:latin typeface="Roboto Medium" panose="02000000000000000000" pitchFamily="2" charset="0"/>
          <a:ea typeface="Roboto Medium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RA Midyear Convention (3)" descr="PRA Midyear Convention (3)">
            <a:hlinkClick r:id="" action="ppaction://media"/>
            <a:extLst>
              <a:ext uri="{FF2B5EF4-FFF2-40B4-BE49-F238E27FC236}">
                <a16:creationId xmlns:a16="http://schemas.microsoft.com/office/drawing/2014/main" id="{14F8C957-B67A-9D8A-AC51-4D254EC201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078"/>
          <a:stretch/>
        </p:blipFill>
        <p:spPr>
          <a:xfrm>
            <a:off x="-13252" y="0"/>
            <a:ext cx="12344400" cy="6883400"/>
          </a:xfrm>
          <a:prstGeom prst="rect">
            <a:avLst/>
          </a:prstGeom>
        </p:spPr>
      </p:pic>
      <p:sp>
        <p:nvSpPr>
          <p:cNvPr id="4" name="Freeform 4"/>
          <p:cNvSpPr/>
          <p:nvPr/>
        </p:nvSpPr>
        <p:spPr>
          <a:xfrm>
            <a:off x="1091847" y="2288549"/>
            <a:ext cx="2280903" cy="2280903"/>
          </a:xfrm>
          <a:custGeom>
            <a:avLst/>
            <a:gdLst/>
            <a:ahLst/>
            <a:cxnLst/>
            <a:rect l="l" t="t" r="r" b="b"/>
            <a:pathLst>
              <a:path w="3421354" h="3421354">
                <a:moveTo>
                  <a:pt x="0" y="0"/>
                </a:moveTo>
                <a:lnTo>
                  <a:pt x="3421354" y="0"/>
                </a:lnTo>
                <a:lnTo>
                  <a:pt x="3421354" y="3421355"/>
                </a:lnTo>
                <a:lnTo>
                  <a:pt x="0" y="342135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8" name="Freeform 8"/>
          <p:cNvSpPr/>
          <p:nvPr/>
        </p:nvSpPr>
        <p:spPr>
          <a:xfrm>
            <a:off x="5740401" y="2009695"/>
            <a:ext cx="4522287" cy="1004451"/>
          </a:xfrm>
          <a:custGeom>
            <a:avLst/>
            <a:gdLst/>
            <a:ahLst/>
            <a:cxnLst/>
            <a:rect l="l" t="t" r="r" b="b"/>
            <a:pathLst>
              <a:path w="6783431" h="1506676">
                <a:moveTo>
                  <a:pt x="0" y="0"/>
                </a:moveTo>
                <a:lnTo>
                  <a:pt x="6783431" y="0"/>
                </a:lnTo>
                <a:lnTo>
                  <a:pt x="6783431" y="1506675"/>
                </a:lnTo>
                <a:lnTo>
                  <a:pt x="0" y="15066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r="-1536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9" name="Freeform 9"/>
          <p:cNvSpPr/>
          <p:nvPr/>
        </p:nvSpPr>
        <p:spPr>
          <a:xfrm>
            <a:off x="3399980" y="3081606"/>
            <a:ext cx="5629226" cy="1882428"/>
          </a:xfrm>
          <a:custGeom>
            <a:avLst/>
            <a:gdLst/>
            <a:ahLst/>
            <a:cxnLst/>
            <a:rect l="l" t="t" r="r" b="b"/>
            <a:pathLst>
              <a:path w="8443839" h="2823642">
                <a:moveTo>
                  <a:pt x="0" y="0"/>
                </a:moveTo>
                <a:lnTo>
                  <a:pt x="8443839" y="0"/>
                </a:lnTo>
                <a:lnTo>
                  <a:pt x="8443839" y="2823642"/>
                </a:lnTo>
                <a:lnTo>
                  <a:pt x="0" y="28236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r="-320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0" name="TextBox 10"/>
          <p:cNvSpPr txBox="1"/>
          <p:nvPr/>
        </p:nvSpPr>
        <p:spPr>
          <a:xfrm>
            <a:off x="4064000" y="783778"/>
            <a:ext cx="4271850" cy="9046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601"/>
              </a:lnSpc>
            </a:pPr>
            <a:r>
              <a:rPr lang="en-US" sz="2857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PRA Midyear Convention </a:t>
            </a:r>
          </a:p>
          <a:p>
            <a:pPr algn="ctr">
              <a:lnSpc>
                <a:spcPts val="3601"/>
              </a:lnSpc>
            </a:pPr>
            <a:r>
              <a:rPr lang="en-US" sz="2857" dirty="0">
                <a:solidFill>
                  <a:srgbClr val="000000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October 16 - 18, 2025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90007" y="388713"/>
            <a:ext cx="7937883" cy="4360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74"/>
              </a:lnSpc>
            </a:pPr>
            <a:r>
              <a:rPr lang="en-US" sz="3124" b="1" dirty="0">
                <a:solidFill>
                  <a:srgbClr val="00000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PHILIPPINE RHEUMATOLOGY ASSOCIATION</a:t>
            </a:r>
          </a:p>
        </p:txBody>
      </p:sp>
      <p:sp>
        <p:nvSpPr>
          <p:cNvPr id="12" name="Freeform 12"/>
          <p:cNvSpPr/>
          <p:nvPr/>
        </p:nvSpPr>
        <p:spPr>
          <a:xfrm>
            <a:off x="8677494" y="3092762"/>
            <a:ext cx="2002682" cy="1655226"/>
          </a:xfrm>
          <a:custGeom>
            <a:avLst/>
            <a:gdLst/>
            <a:ahLst/>
            <a:cxnLst/>
            <a:rect l="l" t="t" r="r" b="b"/>
            <a:pathLst>
              <a:path w="3004023" h="2482839">
                <a:moveTo>
                  <a:pt x="0" y="0"/>
                </a:moveTo>
                <a:lnTo>
                  <a:pt x="3004023" y="0"/>
                </a:lnTo>
                <a:lnTo>
                  <a:pt x="3004023" y="2482839"/>
                </a:lnTo>
                <a:lnTo>
                  <a:pt x="0" y="248283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306862" t="-284096" r="-4950" b="-307930"/>
            </a:stretch>
          </a:blipFill>
        </p:spPr>
        <p:txBody>
          <a:bodyPr/>
          <a:lstStyle/>
          <a:p>
            <a:endParaRPr lang="en-US" sz="1200"/>
          </a:p>
        </p:txBody>
      </p:sp>
      <p:sp>
        <p:nvSpPr>
          <p:cNvPr id="13" name="Freeform 13"/>
          <p:cNvSpPr/>
          <p:nvPr/>
        </p:nvSpPr>
        <p:spPr>
          <a:xfrm>
            <a:off x="3524557" y="2101381"/>
            <a:ext cx="2266643" cy="1022819"/>
          </a:xfrm>
          <a:custGeom>
            <a:avLst/>
            <a:gdLst/>
            <a:ahLst/>
            <a:cxnLst/>
            <a:rect l="l" t="t" r="r" b="b"/>
            <a:pathLst>
              <a:path w="3399965" h="1534229">
                <a:moveTo>
                  <a:pt x="0" y="0"/>
                </a:moveTo>
                <a:lnTo>
                  <a:pt x="3399965" y="0"/>
                </a:lnTo>
                <a:lnTo>
                  <a:pt x="3399965" y="1534228"/>
                </a:lnTo>
                <a:lnTo>
                  <a:pt x="0" y="153422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alphaModFix amt="81000"/>
            </a:blip>
            <a:stretch>
              <a:fillRect l="-10389" t="-263520" r="-177711" b="-523221"/>
            </a:stretch>
          </a:blipFill>
        </p:spPr>
        <p:txBody>
          <a:bodyPr/>
          <a:lstStyle/>
          <a:p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3767881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Supporting Data-Driven Governance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EMRs must generate timely, accurate, and actionable data</a:t>
            </a:r>
          </a:p>
          <a:p>
            <a:pPr lvl="0"/>
            <a:r>
              <a:rPr lang="en-PH"/>
              <a:t>Enables better decision-making and resource allocation</a:t>
            </a:r>
          </a:p>
          <a:p>
            <a:pPr lvl="0"/>
            <a:r>
              <a:rPr lang="en-PH"/>
              <a:t>Supports evidence-informed policy and planning</a:t>
            </a:r>
          </a:p>
          <a:p>
            <a:pPr lvl="0"/>
            <a:r>
              <a:rPr lang="en-PH"/>
              <a:t>Minimizes data entry burden for healthcare workers</a:t>
            </a:r>
          </a:p>
          <a:p>
            <a:pPr lvl="0"/>
            <a:r>
              <a:rPr lang="en-PH"/>
              <a:t>Upholds patient privacy and confidentiality</a:t>
            </a:r>
          </a:p>
          <a:p>
            <a:pPr lvl="0"/>
            <a:r>
              <a:rPr lang="en-PH"/>
              <a:t>Compliance with Data Privacy Act of 2012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>
            <a:noAutofit/>
          </a:bodyPr>
          <a:lstStyle/>
          <a:p>
            <a:pPr lvl="0"/>
            <a:r>
              <a:rPr lang="en-PH" sz="3600" dirty="0"/>
              <a:t>What Doctors Should Know: New Care Delivery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UHC emphasizes shift to prioritize primary care</a:t>
            </a:r>
          </a:p>
          <a:p>
            <a:pPr lvl="0"/>
            <a:r>
              <a:rPr lang="en-PH"/>
              <a:t>EMRs enable Primary Care Providers as initial contact and navigator</a:t>
            </a:r>
          </a:p>
          <a:p>
            <a:pPr lvl="0"/>
            <a:r>
              <a:rPr lang="en-PH"/>
              <a:t>EMRs should incorporate Clinical Practice Guidelines</a:t>
            </a:r>
          </a:p>
          <a:p>
            <a:pPr lvl="0"/>
            <a:r>
              <a:rPr lang="en-PH"/>
              <a:t>Standardizes clinical care and improves quality</a:t>
            </a:r>
          </a:p>
          <a:p>
            <a:pPr lvl="0"/>
            <a:r>
              <a:rPr lang="en-PH"/>
              <a:t>Reduces unexplained variation in practice</a:t>
            </a:r>
          </a:p>
          <a:p>
            <a:pPr lvl="0"/>
            <a:r>
              <a:rPr lang="en-PH"/>
              <a:t>Core purpose: Systemic care quality and safety benefits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Financial Accountability and Reimbursement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PhilHealth moving toward performance-driven payment mechanisms</a:t>
            </a:r>
          </a:p>
          <a:p>
            <a:pPr lvl="0"/>
            <a:r>
              <a:rPr lang="en-PH"/>
              <a:t>EMRs track utilization and performance</a:t>
            </a:r>
          </a:p>
          <a:p>
            <a:pPr lvl="0"/>
            <a:r>
              <a:rPr lang="en-PH"/>
              <a:t>Provider quality metrics linked to EMR-based evidence</a:t>
            </a:r>
          </a:p>
          <a:p>
            <a:pPr lvl="0"/>
            <a:r>
              <a:rPr lang="en-PH"/>
              <a:t>EMRs crucial for electronic claims processing</a:t>
            </a:r>
          </a:p>
          <a:p>
            <a:pPr lvl="0"/>
            <a:r>
              <a:rPr lang="en-PH"/>
              <a:t>Compliant EMR-generated submissions required for payment</a:t>
            </a:r>
          </a:p>
          <a:p>
            <a:pPr lvl="0"/>
            <a:r>
              <a:rPr lang="en-PH"/>
              <a:t>Submissions must be recorded at point of care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Addressing the Data Burden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Current EMR implementations create significant data entry burden</a:t>
            </a:r>
          </a:p>
          <a:p>
            <a:pPr lvl="0"/>
            <a:r>
              <a:rPr lang="en-PH"/>
              <a:t>Reduces healthcare workers’ capacity for direct care delivery</a:t>
            </a:r>
          </a:p>
          <a:p>
            <a:pPr lvl="0"/>
            <a:r>
              <a:rPr lang="en-PH"/>
              <a:t>System should be built into end-user requirements</a:t>
            </a:r>
          </a:p>
          <a:p>
            <a:pPr lvl="0"/>
            <a:r>
              <a:rPr lang="en-PH"/>
              <a:t>Goal: Maximize care delivery effectiveness</a:t>
            </a:r>
          </a:p>
          <a:p>
            <a:pPr lvl="0"/>
            <a:r>
              <a:rPr lang="en-PH"/>
              <a:t>Minimize data entry time and effort</a:t>
            </a:r>
          </a:p>
          <a:p>
            <a:pPr lvl="0"/>
            <a:r>
              <a:rPr lang="en-PH"/>
              <a:t>Doctors’ data inputs feed National Health Data Repository</a:t>
            </a:r>
          </a:p>
          <a:p>
            <a:pPr lvl="0"/>
            <a:r>
              <a:rPr lang="en-PH"/>
              <a:t>Critical role in providing timely, accurate information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Call to Action for Doctors (Part 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Champion digital adoption and transformation</a:t>
            </a:r>
          </a:p>
          <a:p>
            <a:pPr lvl="0"/>
            <a:r>
              <a:rPr lang="en-PH"/>
              <a:t>Implement EMR systems that have passed validation</a:t>
            </a:r>
          </a:p>
          <a:p>
            <a:pPr lvl="0"/>
            <a:r>
              <a:rPr lang="en-PH"/>
              <a:t>Use EMR real-time during patient encounters</a:t>
            </a:r>
          </a:p>
          <a:p>
            <a:pPr lvl="0"/>
            <a:r>
              <a:rPr lang="en-PH"/>
              <a:t>No batch encoding after patient visits</a:t>
            </a:r>
          </a:p>
          <a:p>
            <a:pPr lvl="0"/>
            <a:r>
              <a:rPr lang="en-PH"/>
              <a:t>Ensure data integrity at point of care</a:t>
            </a:r>
          </a:p>
          <a:p>
            <a:pPr lvl="0"/>
            <a:r>
              <a:rPr lang="en-PH"/>
              <a:t>Use compliant, EMR-generated submissions exclusively</a:t>
            </a:r>
          </a:p>
          <a:p>
            <a:pPr lvl="0"/>
            <a:r>
              <a:rPr lang="en-PH"/>
              <a:t>Review data in EMRs to maintain accuracy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Call to Action for Doctors (Part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Drive system improvement by articulating functional specifications</a:t>
            </a:r>
          </a:p>
          <a:p>
            <a:pPr lvl="0"/>
            <a:r>
              <a:rPr lang="en-PH"/>
              <a:t>Advocate for systems with minimal data entry burden</a:t>
            </a:r>
          </a:p>
          <a:p>
            <a:pPr lvl="0"/>
            <a:r>
              <a:rPr lang="en-PH"/>
              <a:t>Support incorporation of Integrated Care Pathways</a:t>
            </a:r>
          </a:p>
          <a:p>
            <a:pPr lvl="0"/>
            <a:r>
              <a:rPr lang="en-PH"/>
              <a:t>Work with facility management to ensure EMR linkages</a:t>
            </a:r>
          </a:p>
          <a:p>
            <a:pPr lvl="0"/>
            <a:r>
              <a:rPr lang="en-PH"/>
              <a:t>Use EMR for patient navigation and two-way referrals</a:t>
            </a:r>
          </a:p>
          <a:p>
            <a:pPr lvl="0"/>
            <a:r>
              <a:rPr lang="en-PH"/>
              <a:t>Advocate for permanent plantilla positions for digital health teams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Benefits of Successful EMR Adoption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All stakeholders agree HIS is relevant to achieving UHC goals</a:t>
            </a:r>
          </a:p>
          <a:p>
            <a:pPr lvl="0"/>
            <a:r>
              <a:rPr lang="en-PH"/>
              <a:t>Data-driven governance with timely, accurate, actionable data</a:t>
            </a:r>
          </a:p>
          <a:p>
            <a:pPr lvl="0"/>
            <a:r>
              <a:rPr lang="en-PH"/>
              <a:t>Better policy decisions and resource allocation</a:t>
            </a:r>
          </a:p>
          <a:p>
            <a:pPr lvl="0"/>
            <a:r>
              <a:rPr lang="en-PH"/>
              <a:t>Improved health outcomes through data coordination</a:t>
            </a:r>
          </a:p>
          <a:p>
            <a:pPr lvl="0"/>
            <a:r>
              <a:rPr lang="en-PH"/>
              <a:t>Strong and interconnected referral systems</a:t>
            </a:r>
          </a:p>
          <a:p>
            <a:pPr lvl="0"/>
            <a:r>
              <a:rPr lang="en-PH"/>
              <a:t>Expedites financial claims and hospital reimbursements</a:t>
            </a:r>
          </a:p>
          <a:p>
            <a:pPr lvl="0"/>
            <a:r>
              <a:rPr lang="en-PH"/>
              <a:t>Financial efficiency across the healthcare system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Reality: Challenges in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Interoperability remains key challenge across integration sites</a:t>
            </a:r>
          </a:p>
          <a:p>
            <a:pPr lvl="0"/>
            <a:r>
              <a:rPr lang="en-PH"/>
              <a:t>Referrals and patient history still paper-based</a:t>
            </a:r>
          </a:p>
          <a:p>
            <a:pPr lvl="0"/>
            <a:r>
              <a:rPr lang="en-PH"/>
              <a:t>Proliferation of multiple systems:</a:t>
            </a:r>
          </a:p>
          <a:p>
            <a:pPr lvl="1"/>
            <a:r>
              <a:rPr lang="en-PH"/>
              <a:t>iClinicSys</a:t>
            </a:r>
          </a:p>
          <a:p>
            <a:pPr lvl="1"/>
            <a:r>
              <a:rPr lang="en-PH"/>
              <a:t>iHOMIS</a:t>
            </a:r>
          </a:p>
          <a:p>
            <a:pPr lvl="1"/>
            <a:r>
              <a:rPr lang="en-PH"/>
              <a:t>Google Forms</a:t>
            </a:r>
          </a:p>
          <a:p>
            <a:pPr lvl="1"/>
            <a:r>
              <a:rPr lang="en-PH"/>
              <a:t>Private EMRs</a:t>
            </a:r>
          </a:p>
          <a:p>
            <a:pPr lvl="0"/>
            <a:r>
              <a:rPr lang="en-PH"/>
              <a:t>Healthcare workers use multiple systems simultaneously</a:t>
            </a:r>
          </a:p>
          <a:p>
            <a:pPr lvl="0"/>
            <a:r>
              <a:rPr lang="en-PH"/>
              <a:t>Double or triple encoding of same information required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Continued Reliance on Paper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Many facilities continue using paper-based systems</a:t>
            </a:r>
          </a:p>
          <a:p>
            <a:pPr lvl="0"/>
            <a:r>
              <a:rPr lang="en-PH"/>
              <a:t>Causes:</a:t>
            </a:r>
          </a:p>
          <a:p>
            <a:pPr lvl="1"/>
            <a:r>
              <a:rPr lang="en-PH"/>
              <a:t>Financial constraints</a:t>
            </a:r>
          </a:p>
          <a:p>
            <a:pPr lvl="1"/>
            <a:r>
              <a:rPr lang="en-PH"/>
              <a:t>Inadequate equipment</a:t>
            </a:r>
          </a:p>
          <a:p>
            <a:pPr lvl="1"/>
            <a:r>
              <a:rPr lang="en-PH"/>
              <a:t>Poor internet connectivity</a:t>
            </a:r>
          </a:p>
          <a:p>
            <a:pPr lvl="0"/>
            <a:r>
              <a:rPr lang="en-PH"/>
              <a:t>Common workaround: “Back encoding”</a:t>
            </a:r>
          </a:p>
          <a:p>
            <a:pPr lvl="0"/>
            <a:r>
              <a:rPr lang="en-PH"/>
              <a:t>Data collected on paper first</a:t>
            </a:r>
          </a:p>
          <a:p>
            <a:pPr lvl="0"/>
            <a:r>
              <a:rPr lang="en-PH"/>
              <a:t>Transferred to digital systems later</a:t>
            </a:r>
          </a:p>
          <a:p>
            <a:pPr lvl="0"/>
            <a:r>
              <a:rPr lang="en-PH"/>
              <a:t>Undermines real-time data availability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Workforce and Financial Hurdles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Lack of human resources for HIS is pressing issue</a:t>
            </a:r>
          </a:p>
          <a:p>
            <a:pPr lvl="0"/>
            <a:r>
              <a:rPr lang="en-PH"/>
              <a:t>Most ICT personnel hired under contractual arrangements</a:t>
            </a:r>
          </a:p>
          <a:p>
            <a:pPr lvl="0"/>
            <a:r>
              <a:rPr lang="en-PH"/>
              <a:t>Results in high turnover and difficulty sustaining systems</a:t>
            </a:r>
          </a:p>
          <a:p>
            <a:pPr lvl="0"/>
            <a:r>
              <a:rPr lang="en-PH"/>
              <a:t>Staff perform high-level ICT tasks beyond their skills</a:t>
            </a:r>
          </a:p>
          <a:p>
            <a:pPr lvl="0"/>
            <a:r>
              <a:rPr lang="en-PH"/>
              <a:t>Financial constraints result in inadequate IT infrastructure</a:t>
            </a:r>
          </a:p>
          <a:p>
            <a:pPr lvl="0"/>
            <a:r>
              <a:rPr lang="en-PH"/>
              <a:t>PhilHealth incentives for HIS not received by stakeholders</a:t>
            </a:r>
          </a:p>
          <a:p>
            <a:pPr lvl="0"/>
            <a:r>
              <a:rPr lang="en-PH"/>
              <a:t>Some stakeholders unaware of incentivization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F5A01-7F3D-5516-6CFE-30E580680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/>
            <a:r>
              <a:rPr lang="en-PH"/>
              <a:t>Universal Health Care (UHC) and Electronic Medical Records (EMR)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61B47-BA22-073C-DAC3-9C7B7D1472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Dr. Mike Muin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Impact on Patients and Claims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Lack of interoperability affects patient care</a:t>
            </a:r>
          </a:p>
          <a:p>
            <a:pPr lvl="0"/>
            <a:r>
              <a:rPr lang="en-PH"/>
              <a:t>Data duplication issues with PhilHealth ID numbers</a:t>
            </a:r>
          </a:p>
          <a:p>
            <a:pPr lvl="0"/>
            <a:r>
              <a:rPr lang="en-PH"/>
              <a:t>Inconsistent patient identification across systems</a:t>
            </a:r>
          </a:p>
          <a:p>
            <a:pPr lvl="0"/>
            <a:r>
              <a:rPr lang="en-PH"/>
              <a:t>Persistent problem of claim rejections</a:t>
            </a:r>
          </a:p>
          <a:p>
            <a:pPr lvl="0"/>
            <a:r>
              <a:rPr lang="en-PH"/>
              <a:t>Reimbursement concerns for patients and providers</a:t>
            </a:r>
          </a:p>
          <a:p>
            <a:pPr lvl="0"/>
            <a:r>
              <a:rPr lang="en-PH"/>
              <a:t>Delays in receiving healthcare funding</a:t>
            </a:r>
          </a:p>
          <a:p>
            <a:pPr lvl="0"/>
            <a:r>
              <a:rPr lang="en-PH"/>
              <a:t>Financial strain on healthcare organizations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Consequences of Non-Standard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Current PhilHealth e-claims systems use APIs</a:t>
            </a:r>
          </a:p>
          <a:p>
            <a:pPr lvl="0"/>
            <a:r>
              <a:rPr lang="en-PH"/>
              <a:t>Not compliant with standardized FHIR messaging</a:t>
            </a:r>
          </a:p>
          <a:p>
            <a:pPr lvl="0"/>
            <a:r>
              <a:rPr lang="en-PH"/>
              <a:t>Risk: Proliferation of multiple non-standard API endpoints</a:t>
            </a:r>
          </a:p>
          <a:p>
            <a:pPr lvl="0"/>
            <a:r>
              <a:rPr lang="en-PH"/>
              <a:t>Each system integration requires custom development</a:t>
            </a:r>
          </a:p>
          <a:p>
            <a:pPr lvl="0"/>
            <a:r>
              <a:rPr lang="en-PH"/>
              <a:t>Significantly increases development costs and complexity</a:t>
            </a:r>
          </a:p>
          <a:p>
            <a:pPr lvl="0"/>
            <a:r>
              <a:rPr lang="en-PH"/>
              <a:t>Reduces system reliability and data consistency</a:t>
            </a:r>
          </a:p>
          <a:p>
            <a:pPr lvl="0"/>
            <a:r>
              <a:rPr lang="en-PH"/>
              <a:t>Makes maintenance and updates more difficult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Cost of Non-Adoption: Systemic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Fragmented data disrupts continuity of care</a:t>
            </a:r>
          </a:p>
          <a:p>
            <a:pPr lvl="0"/>
            <a:r>
              <a:rPr lang="en-PH"/>
              <a:t>Non-networked facilities create health system blind spots</a:t>
            </a:r>
          </a:p>
          <a:p>
            <a:pPr lvl="0"/>
            <a:r>
              <a:rPr lang="en-PH"/>
              <a:t>Loss of quality and safety benefits</a:t>
            </a:r>
          </a:p>
          <a:p>
            <a:pPr lvl="0"/>
            <a:r>
              <a:rPr lang="en-PH"/>
              <a:t>Health information cannot be seamlessly exchanged</a:t>
            </a:r>
          </a:p>
          <a:p>
            <a:pPr lvl="0"/>
            <a:r>
              <a:rPr lang="en-PH"/>
              <a:t>Compromises systemic care quality and safety</a:t>
            </a:r>
          </a:p>
          <a:p>
            <a:pPr lvl="0"/>
            <a:r>
              <a:rPr lang="en-PH"/>
              <a:t>Impaired decision-making due to inaccessible data</a:t>
            </a:r>
          </a:p>
          <a:p>
            <a:pPr lvl="0"/>
            <a:r>
              <a:rPr lang="en-PH"/>
              <a:t>Poor quality and untimely data reporting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Cost of Non-Adoption: Operational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Increased workload and inefficiency for healthcare workers</a:t>
            </a:r>
          </a:p>
          <a:p>
            <a:pPr lvl="0"/>
            <a:r>
              <a:rPr lang="en-PH"/>
              <a:t>High data entry burden reduces capacity to deliver care</a:t>
            </a:r>
          </a:p>
          <a:p>
            <a:pPr lvl="0"/>
            <a:r>
              <a:rPr lang="en-PH"/>
              <a:t>Double or triple encoding wastes valuable time</a:t>
            </a:r>
          </a:p>
          <a:p>
            <a:pPr lvl="0"/>
            <a:r>
              <a:rPr lang="en-PH"/>
              <a:t>Resources diverted from direct patient care</a:t>
            </a:r>
          </a:p>
          <a:p>
            <a:pPr lvl="0"/>
            <a:r>
              <a:rPr lang="en-PH"/>
              <a:t>Staff burnout due to administrative burden</a:t>
            </a:r>
          </a:p>
          <a:p>
            <a:pPr lvl="0"/>
            <a:r>
              <a:rPr lang="en-PH"/>
              <a:t>Inability to track utilization of essential services</a:t>
            </a:r>
          </a:p>
          <a:p>
            <a:pPr lvl="0"/>
            <a:r>
              <a:rPr lang="en-PH"/>
              <a:t>Hinders monitoring and evaluation efforts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>
            <a:normAutofit fontScale="90000"/>
          </a:bodyPr>
          <a:lstStyle/>
          <a:p>
            <a:pPr lvl="0"/>
            <a:r>
              <a:rPr lang="en-PH"/>
              <a:t>Cost of Non-Adoption: Regulatory and Financial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Licensing and contracting risk:</a:t>
            </a:r>
          </a:p>
          <a:p>
            <a:pPr lvl="1"/>
            <a:r>
              <a:rPr lang="en-PH"/>
              <a:t>Data submission via HIS required for DOH license</a:t>
            </a:r>
          </a:p>
          <a:p>
            <a:pPr lvl="1"/>
            <a:r>
              <a:rPr lang="en-PH"/>
              <a:t>Required for PhilHealth accreditation</a:t>
            </a:r>
          </a:p>
          <a:p>
            <a:pPr lvl="0"/>
            <a:r>
              <a:rPr lang="en-PH"/>
              <a:t>Loss of incentives and delayed payments</a:t>
            </a:r>
          </a:p>
          <a:p>
            <a:pPr lvl="0"/>
            <a:r>
              <a:rPr lang="en-PH"/>
              <a:t>PhilHealth links payment to compliant EMR submissions</a:t>
            </a:r>
          </a:p>
          <a:p>
            <a:pPr lvl="0"/>
            <a:r>
              <a:rPr lang="en-PH"/>
              <a:t>Non-compliance risks delays in claims processing</a:t>
            </a:r>
          </a:p>
          <a:p>
            <a:pPr lvl="0"/>
            <a:r>
              <a:rPr lang="en-PH"/>
              <a:t>Loss of performance-based incentives</a:t>
            </a:r>
          </a:p>
          <a:p>
            <a:pPr lvl="0"/>
            <a:r>
              <a:rPr lang="en-PH"/>
              <a:t>Financial sustainability of healthcare facilities at risk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Summary of Key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UHC Law requires interoperable EMRs</a:t>
            </a:r>
          </a:p>
          <a:p>
            <a:pPr lvl="0"/>
            <a:r>
              <a:rPr lang="en-PH"/>
              <a:t>National standards: FHIR and SNOMED-CT</a:t>
            </a:r>
          </a:p>
          <a:p>
            <a:pPr lvl="0"/>
            <a:r>
              <a:rPr lang="en-PH"/>
              <a:t>Implementation challenged by:</a:t>
            </a:r>
          </a:p>
          <a:p>
            <a:pPr lvl="1"/>
            <a:r>
              <a:rPr lang="en-PH"/>
              <a:t>Fragmented systems</a:t>
            </a:r>
          </a:p>
          <a:p>
            <a:pPr lvl="1"/>
            <a:r>
              <a:rPr lang="en-PH"/>
              <a:t>Severe HR shortages</a:t>
            </a:r>
          </a:p>
          <a:p>
            <a:pPr lvl="1"/>
            <a:r>
              <a:rPr lang="en-PH"/>
              <a:t>Insufficient funding and infrastructure</a:t>
            </a:r>
          </a:p>
          <a:p>
            <a:pPr lvl="1"/>
            <a:r>
              <a:rPr lang="en-PH"/>
              <a:t>Reliance on paper and double-encoding</a:t>
            </a:r>
          </a:p>
          <a:p>
            <a:pPr lvl="0"/>
            <a:r>
              <a:rPr lang="en-PH"/>
              <a:t>Effective HIS essential for UHC goals</a:t>
            </a:r>
          </a:p>
          <a:p>
            <a:pPr lvl="0"/>
            <a:r>
              <a:rPr lang="en-PH"/>
              <a:t>Equitable, efficient, transparent health services depend on EMR success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>
            <a:normAutofit fontScale="90000"/>
          </a:bodyPr>
          <a:lstStyle/>
          <a:p>
            <a:pPr lvl="0"/>
            <a:r>
              <a:rPr lang="en-PH"/>
              <a:t>Priority Actions for Strengthening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Require cabinet-level participation in steering committees</a:t>
            </a:r>
          </a:p>
          <a:p>
            <a:pPr lvl="0"/>
            <a:r>
              <a:rPr lang="en-PH"/>
              <a:t>Ensure policy continuity and enforcement</a:t>
            </a:r>
          </a:p>
          <a:p>
            <a:pPr lvl="0"/>
            <a:r>
              <a:rPr lang="en-PH"/>
              <a:t>Secure dedicated HIS budget lines within DOH and PhilHealth</a:t>
            </a:r>
          </a:p>
          <a:p>
            <a:pPr lvl="0"/>
            <a:r>
              <a:rPr lang="en-PH"/>
              <a:t>Link PhilHealth reimbursements to HIS adoption</a:t>
            </a:r>
          </a:p>
          <a:p>
            <a:pPr lvl="0"/>
            <a:r>
              <a:rPr lang="en-PH"/>
              <a:t>Incentivize standards-compliant EMR use</a:t>
            </a:r>
          </a:p>
          <a:p>
            <a:pPr lvl="0"/>
            <a:r>
              <a:rPr lang="en-PH"/>
              <a:t>Create permanent digital health positions in hospitals and RHUs</a:t>
            </a:r>
          </a:p>
          <a:p>
            <a:pPr lvl="0"/>
            <a:r>
              <a:rPr lang="en-PH"/>
              <a:t>Provide ongoing EMR support, configuration, and data stewardship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Questions and Discussion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The EMR Mandate and Core Components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>
            <a:normAutofit lnSpcReduction="10000"/>
          </a:bodyPr>
          <a:lstStyle/>
          <a:p>
            <a:pPr lvl="0"/>
            <a:r>
              <a:rPr lang="en-PH"/>
              <a:t>UHC Law explicitly mandates Electronic Medical Records (EMRs)</a:t>
            </a:r>
          </a:p>
          <a:p>
            <a:pPr lvl="0"/>
            <a:r>
              <a:rPr lang="en-PH"/>
              <a:t>EMRs defined as digital version of patient’s chart</a:t>
            </a:r>
          </a:p>
          <a:p>
            <a:pPr lvl="0"/>
            <a:r>
              <a:rPr lang="en-PH"/>
              <a:t>Part of larger integrated system including:</a:t>
            </a:r>
          </a:p>
          <a:p>
            <a:pPr lvl="1"/>
            <a:r>
              <a:rPr lang="en-PH"/>
              <a:t>Electronic Prescription Logs (EPLs)</a:t>
            </a:r>
          </a:p>
          <a:p>
            <a:pPr lvl="1"/>
            <a:r>
              <a:rPr lang="en-PH"/>
              <a:t>Human Resource Information Systems (HRIS)</a:t>
            </a:r>
          </a:p>
          <a:p>
            <a:pPr lvl="1"/>
            <a:r>
              <a:rPr lang="en-PH"/>
              <a:t>Enterprise Resource Planning (ERP) systems</a:t>
            </a:r>
          </a:p>
          <a:p>
            <a:pPr lvl="0"/>
            <a:r>
              <a:rPr lang="en-PH"/>
              <a:t>Primary functions:</a:t>
            </a:r>
          </a:p>
          <a:p>
            <a:pPr lvl="1"/>
            <a:r>
              <a:rPr lang="en-PH"/>
              <a:t>Efficient management of patient records</a:t>
            </a:r>
          </a:p>
          <a:p>
            <a:pPr lvl="1"/>
            <a:r>
              <a:rPr lang="en-PH"/>
              <a:t>Streamline healthcare service delivery</a:t>
            </a:r>
          </a:p>
          <a:p>
            <a:pPr lvl="1"/>
            <a:r>
              <a:rPr lang="en-PH"/>
              <a:t>Facilitate evidence-based decision-making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The Critical Requirement: Interoperability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>
            <a:normAutofit lnSpcReduction="10000"/>
          </a:bodyPr>
          <a:lstStyle/>
          <a:p>
            <a:pPr lvl="0"/>
            <a:r>
              <a:rPr lang="en-PH"/>
              <a:t>UHC Law identifies interoperability as critical objective</a:t>
            </a:r>
          </a:p>
          <a:p>
            <a:pPr lvl="0"/>
            <a:r>
              <a:rPr lang="en-PH"/>
              <a:t>EMRs must enable seamless data exchange across platforms:</a:t>
            </a:r>
          </a:p>
          <a:p>
            <a:pPr lvl="1"/>
            <a:r>
              <a:rPr lang="en-PH"/>
              <a:t>iClinicSys</a:t>
            </a:r>
          </a:p>
          <a:p>
            <a:pPr lvl="1"/>
            <a:r>
              <a:rPr lang="en-PH"/>
              <a:t>iHOMIS</a:t>
            </a:r>
          </a:p>
          <a:p>
            <a:pPr lvl="1"/>
            <a:r>
              <a:rPr lang="en-PH"/>
              <a:t>PhilHealth’s eClaims system</a:t>
            </a:r>
          </a:p>
          <a:p>
            <a:pPr lvl="0"/>
            <a:r>
              <a:rPr lang="en-PH"/>
              <a:t>Crucial for supporting continuity of care</a:t>
            </a:r>
          </a:p>
          <a:p>
            <a:pPr lvl="0"/>
            <a:r>
              <a:rPr lang="en-PH"/>
              <a:t>Enables efficient resource management across healthcare facilities</a:t>
            </a:r>
          </a:p>
          <a:p>
            <a:pPr lvl="0"/>
            <a:r>
              <a:rPr lang="en-PH"/>
              <a:t>Goal: Move away from fragmented data systems that disrupt care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Foundational Standards for EMR Compliance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Mandatory Adoption and Use of National Health Data Standards (JAO 2021-0002)</a:t>
            </a:r>
          </a:p>
          <a:p>
            <a:pPr lvl="0"/>
            <a:r>
              <a:rPr lang="en-PH"/>
              <a:t>Key foundational standards:</a:t>
            </a:r>
          </a:p>
          <a:p>
            <a:pPr lvl="1"/>
            <a:r>
              <a:rPr lang="en-PH"/>
              <a:t>Client Identifier: PhilHealth ID or PSA National ID</a:t>
            </a:r>
          </a:p>
          <a:p>
            <a:pPr lvl="1"/>
            <a:r>
              <a:rPr lang="en-PH"/>
              <a:t>Messaging Standard: HL7 FHIR</a:t>
            </a:r>
          </a:p>
          <a:p>
            <a:pPr lvl="1"/>
            <a:r>
              <a:rPr lang="en-PH"/>
              <a:t>Clinical Terminology: SNOMED-CT</a:t>
            </a:r>
          </a:p>
          <a:p>
            <a:pPr lvl="0"/>
            <a:r>
              <a:rPr lang="en-PH"/>
              <a:t>Standards Conformance and Interoperability Validation (SCIV) required</a:t>
            </a:r>
          </a:p>
          <a:p>
            <a:pPr lvl="0"/>
            <a:r>
              <a:rPr lang="en-PH"/>
              <a:t>All systems must pass validation for compliance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EMRs and Financial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PhilHealth directed to incentivize HIS incorporation and integration</a:t>
            </a:r>
          </a:p>
          <a:p>
            <a:pPr lvl="0"/>
            <a:r>
              <a:rPr lang="en-PH"/>
              <a:t>EMR systems must integrate with PhilHealth’s eClaims submission</a:t>
            </a:r>
          </a:p>
          <a:p>
            <a:pPr lvl="0"/>
            <a:r>
              <a:rPr lang="en-PH"/>
              <a:t>Quality metrics linked to EMR-based evidence:</a:t>
            </a:r>
          </a:p>
          <a:p>
            <a:pPr lvl="1"/>
            <a:r>
              <a:rPr lang="en-PH"/>
              <a:t>Compliance with national practice guidelines</a:t>
            </a:r>
          </a:p>
          <a:p>
            <a:pPr lvl="1"/>
            <a:r>
              <a:rPr lang="en-PH"/>
              <a:t>Chronic disease management</a:t>
            </a:r>
          </a:p>
          <a:p>
            <a:pPr lvl="1"/>
            <a:r>
              <a:rPr lang="en-PH"/>
              <a:t>Patient outcomes</a:t>
            </a:r>
          </a:p>
          <a:p>
            <a:pPr lvl="0"/>
            <a:r>
              <a:rPr lang="en-PH"/>
              <a:t>Aligns financing with clinical compliance and improved health outcomes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Data Submission and National 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All health entities required to submit data to PhilHealth</a:t>
            </a:r>
          </a:p>
          <a:p>
            <a:pPr lvl="0"/>
            <a:r>
              <a:rPr lang="en-PH"/>
              <a:t>Includes administrative, public health, medical, pharmaceutical data</a:t>
            </a:r>
          </a:p>
          <a:p>
            <a:pPr lvl="0"/>
            <a:r>
              <a:rPr lang="en-PH"/>
              <a:t>National Health Data Repository (NHDR) established</a:t>
            </a:r>
          </a:p>
          <a:p>
            <a:pPr lvl="0"/>
            <a:r>
              <a:rPr lang="en-PH"/>
              <a:t>NHDR serves as single point of submission</a:t>
            </a:r>
          </a:p>
          <a:p>
            <a:pPr lvl="0"/>
            <a:r>
              <a:rPr lang="en-PH"/>
              <a:t>NHDR is authoritative repository of country’s health data</a:t>
            </a:r>
          </a:p>
          <a:p>
            <a:pPr lvl="0"/>
            <a:r>
              <a:rPr lang="en-PH"/>
              <a:t>Data submission required for licensing and contracting arrangements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EMR Requirements in Health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Stage 2: System Development and Capacity Building</a:t>
            </a:r>
          </a:p>
          <a:p>
            <a:pPr lvl="1"/>
            <a:r>
              <a:rPr lang="en-PH"/>
              <a:t>Functional EMR systems in P/CWHS facilities</a:t>
            </a:r>
          </a:p>
          <a:p>
            <a:pPr lvl="1"/>
            <a:r>
              <a:rPr lang="en-PH"/>
              <a:t>Must be capable of submitting reports to DOH/PhilHealth</a:t>
            </a:r>
          </a:p>
          <a:p>
            <a:pPr lvl="0"/>
            <a:r>
              <a:rPr lang="en-PH"/>
              <a:t>Stage 3: Service Operationalization and Sustained Integration</a:t>
            </a:r>
          </a:p>
          <a:p>
            <a:pPr lvl="1"/>
            <a:r>
              <a:rPr lang="en-PH"/>
              <a:t>Validated EMR systems required</a:t>
            </a:r>
          </a:p>
          <a:p>
            <a:pPr lvl="1"/>
            <a:r>
              <a:rPr lang="en-PH"/>
              <a:t>Must link Primary Care Provider Networks to secondary and tertiary care</a:t>
            </a:r>
          </a:p>
          <a:p>
            <a:pPr lvl="0"/>
            <a:r>
              <a:rPr lang="en-PH"/>
              <a:t>Patient records must be accessible throughout health system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75570-1AC5-D526-E97B-1825380B9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864000"/>
          </a:xfrm>
        </p:spPr>
        <p:txBody>
          <a:bodyPr/>
          <a:lstStyle/>
          <a:p>
            <a:pPr lvl="0"/>
            <a:r>
              <a:rPr lang="en-PH"/>
              <a:t>Key EMR Features for UHC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13660-2689-C453-5503-EDC42E3B4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6350"/>
            <a:ext cx="10515600" cy="5040000"/>
          </a:xfrm>
        </p:spPr>
        <p:txBody>
          <a:bodyPr/>
          <a:lstStyle/>
          <a:p>
            <a:pPr lvl="0"/>
            <a:r>
              <a:rPr lang="en-PH"/>
              <a:t>Seamless data exchange and interoperability</a:t>
            </a:r>
          </a:p>
          <a:p>
            <a:pPr lvl="0"/>
            <a:r>
              <a:rPr lang="en-PH"/>
              <a:t>Real-time information sharing capabilities</a:t>
            </a:r>
          </a:p>
          <a:p>
            <a:pPr lvl="0"/>
            <a:r>
              <a:rPr lang="en-PH"/>
              <a:t>Support for referral system management</a:t>
            </a:r>
          </a:p>
          <a:p>
            <a:pPr lvl="0"/>
            <a:r>
              <a:rPr lang="en-PH"/>
              <a:t>Core clinical modules:</a:t>
            </a:r>
          </a:p>
          <a:p>
            <a:pPr lvl="1"/>
            <a:r>
              <a:rPr lang="en-PH"/>
              <a:t>Laboratory and diagnostics</a:t>
            </a:r>
          </a:p>
          <a:p>
            <a:pPr lvl="1"/>
            <a:r>
              <a:rPr lang="en-PH"/>
              <a:t>Electronic prescription and dispensing</a:t>
            </a:r>
          </a:p>
          <a:p>
            <a:pPr lvl="1"/>
            <a:r>
              <a:rPr lang="en-PH"/>
              <a:t>Telemedicine</a:t>
            </a:r>
          </a:p>
          <a:p>
            <a:pPr lvl="1"/>
            <a:r>
              <a:rPr lang="en-PH"/>
              <a:t>Clinical decision support</a:t>
            </a:r>
          </a:p>
          <a:p>
            <a:pPr lvl="1"/>
            <a:r>
              <a:rPr lang="en-PH"/>
              <a:t>PhilHealth electronic claims processing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1281</Words>
  <Application>Microsoft Macintosh PowerPoint</Application>
  <PresentationFormat>Widescreen</PresentationFormat>
  <Paragraphs>233</Paragraphs>
  <Slides>27</Slides>
  <Notes>26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Aptos</vt:lpstr>
      <vt:lpstr>Arial</vt:lpstr>
      <vt:lpstr>Calibri</vt:lpstr>
      <vt:lpstr>Glacial Indifference</vt:lpstr>
      <vt:lpstr>Glacial Indifference Bold</vt:lpstr>
      <vt:lpstr>Roboto Black</vt:lpstr>
      <vt:lpstr>Roboto Light</vt:lpstr>
      <vt:lpstr>Roboto Medium</vt:lpstr>
      <vt:lpstr>Office Theme</vt:lpstr>
      <vt:lpstr>PowerPoint Presentation</vt:lpstr>
      <vt:lpstr>Universal Health Care (UHC) and Electronic Medical Records (EMR)</vt:lpstr>
      <vt:lpstr>The EMR Mandate and Core Components</vt:lpstr>
      <vt:lpstr>The Critical Requirement: Interoperability</vt:lpstr>
      <vt:lpstr>Foundational Standards for EMR Compliance</vt:lpstr>
      <vt:lpstr>EMRs and Financial Requirements</vt:lpstr>
      <vt:lpstr>Data Submission and National Repository</vt:lpstr>
      <vt:lpstr>EMR Requirements in Health Systems</vt:lpstr>
      <vt:lpstr>Key EMR Features for UHC Success</vt:lpstr>
      <vt:lpstr>Supporting Data-Driven Governance</vt:lpstr>
      <vt:lpstr>What Doctors Should Know: New Care Delivery Model</vt:lpstr>
      <vt:lpstr>Financial Accountability and Reimbursement</vt:lpstr>
      <vt:lpstr>Addressing the Data Burden</vt:lpstr>
      <vt:lpstr>Call to Action for Doctors (Part 1)</vt:lpstr>
      <vt:lpstr>Call to Action for Doctors (Part 2)</vt:lpstr>
      <vt:lpstr>Benefits of Successful EMR Adoption</vt:lpstr>
      <vt:lpstr>Reality: Challenges in Implementation</vt:lpstr>
      <vt:lpstr>Continued Reliance on Paper Systems</vt:lpstr>
      <vt:lpstr>Workforce and Financial Hurdles</vt:lpstr>
      <vt:lpstr>Impact on Patients and Claims</vt:lpstr>
      <vt:lpstr>Consequences of Non-Standard Systems</vt:lpstr>
      <vt:lpstr>Cost of Non-Adoption: Systemic Impact</vt:lpstr>
      <vt:lpstr>Cost of Non-Adoption: Operational Impact</vt:lpstr>
      <vt:lpstr>Cost of Non-Adoption: Regulatory and Financial</vt:lpstr>
      <vt:lpstr>Summary of Key Takeaways</vt:lpstr>
      <vt:lpstr>Priority Actions for Strengthening Implementation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16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Aptos</vt:lpstr>
      <vt:lpstr>Arial</vt:lpstr>
      <vt:lpstr>Calibri</vt:lpstr>
      <vt:lpstr>Roboto Black</vt:lpstr>
      <vt:lpstr>Roboto Light</vt:lpstr>
      <vt:lpstr>Roboto Medium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>Mike Muin</cp:lastModifiedBy>
  <cp:revision>4</cp:revision>
  <dcterms:created xsi:type="dcterms:W3CDTF">2025-10-16T16:49:56Z</dcterms:created>
  <dcterms:modified xsi:type="dcterms:W3CDTF">2025-10-17T02:41:30Z</dcterms:modified>
</cp:coreProperties>
</file>